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412" r:id="rId5"/>
    <p:sldId id="403" r:id="rId6"/>
    <p:sldId id="445" r:id="rId7"/>
    <p:sldId id="450" r:id="rId8"/>
    <p:sldId id="448" r:id="rId9"/>
    <p:sldId id="439" r:id="rId10"/>
    <p:sldId id="449" r:id="rId11"/>
  </p:sldIdLst>
  <p:sldSz cx="9939338" cy="7451725"/>
  <p:notesSz cx="6662738" cy="9926638"/>
  <p:defaultTextStyle>
    <a:defPPr>
      <a:defRPr lang="en-US"/>
    </a:defPPr>
    <a:lvl1pPr marL="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88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377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065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754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442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131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8195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5080" algn="l" defTabSz="49688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>
          <p15:clr>
            <a:srgbClr val="A4A3A4"/>
          </p15:clr>
        </p15:guide>
        <p15:guide id="2" pos="3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4619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40"/>
    <a:srgbClr val="FFFFCC"/>
    <a:srgbClr val="B0CD36"/>
    <a:srgbClr val="99CCFF"/>
    <a:srgbClr val="00163B"/>
    <a:srgbClr val="00165F"/>
    <a:srgbClr val="001663"/>
    <a:srgbClr val="FFFFFF"/>
    <a:srgbClr val="9F11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68CFC-03F9-7B42-9EA1-523F901DBC8E}" v="26" dt="2020-03-19T09:44:48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llemlayout 2 - Marker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11" d="100"/>
          <a:sy n="111" d="100"/>
        </p:scale>
        <p:origin x="1952" y="208"/>
      </p:cViewPr>
      <p:guideLst>
        <p:guide orient="horz" pos="2347"/>
        <p:guide pos="31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4619"/>
        <p:guide orient="horz" pos="3127"/>
        <p:guide pos="20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887912" cy="495612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773271" y="2"/>
            <a:ext cx="2887912" cy="495612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r">
              <a:defRPr sz="1100"/>
            </a:lvl1pPr>
          </a:lstStyle>
          <a:p>
            <a:fld id="{48497B22-37D0-420E-9459-69579AFAAF4F}" type="datetimeFigureOut">
              <a:rPr lang="da-DK" smtClean="0"/>
              <a:t>19/03/2020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1" y="9427829"/>
            <a:ext cx="2887912" cy="49721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773271" y="9427829"/>
            <a:ext cx="2887912" cy="49721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r">
              <a:defRPr sz="1100"/>
            </a:lvl1pPr>
          </a:lstStyle>
          <a:p>
            <a:fld id="{338DBC05-39A7-4CF9-B4F9-A43DC57671C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6896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3" y="4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774012" y="4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/>
          <a:lstStyle>
            <a:lvl1pPr algn="r">
              <a:defRPr sz="1100"/>
            </a:lvl1pPr>
          </a:lstStyle>
          <a:p>
            <a:fld id="{CC520366-E7E8-4CC5-8639-D5A0DDF2269D}" type="datetimeFigureOut">
              <a:rPr lang="da-DK" smtClean="0"/>
              <a:t>19/03/2020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847725" y="742950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57" tIns="45529" rIns="91057" bIns="45529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66275" y="4715155"/>
            <a:ext cx="5330190" cy="4466987"/>
          </a:xfrm>
          <a:prstGeom prst="rect">
            <a:avLst/>
          </a:prstGeom>
        </p:spPr>
        <p:txBody>
          <a:bodyPr vert="horz" lIns="91057" tIns="45529" rIns="91057" bIns="45529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3" y="9428585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l">
              <a:defRPr sz="11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774012" y="9428585"/>
            <a:ext cx="2887186" cy="496331"/>
          </a:xfrm>
          <a:prstGeom prst="rect">
            <a:avLst/>
          </a:prstGeom>
        </p:spPr>
        <p:txBody>
          <a:bodyPr vert="horz" lIns="91057" tIns="45529" rIns="91057" bIns="45529" rtlCol="0" anchor="b"/>
          <a:lstStyle>
            <a:lvl1pPr algn="r">
              <a:defRPr sz="1100"/>
            </a:lvl1pPr>
          </a:lstStyle>
          <a:p>
            <a:fld id="{791E1046-3FAD-47CA-918B-DDD7997316F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633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a-DK" sz="2000" dirty="0"/>
              <a:t>Læring sker i samspil og med hænderne ”nede i mulden” </a:t>
            </a:r>
          </a:p>
          <a:p>
            <a:pPr lvl="1"/>
            <a:r>
              <a:rPr lang="da-DK" sz="1600" dirty="0"/>
              <a:t>Forvent meget vejledning og mindre ”undervisning”</a:t>
            </a:r>
          </a:p>
          <a:p>
            <a:pPr lvl="1"/>
            <a:endParaRPr lang="da-DK" sz="1600" dirty="0"/>
          </a:p>
          <a:p>
            <a:pPr lvl="0"/>
            <a:r>
              <a:rPr lang="da-DK" sz="2000" dirty="0"/>
              <a:t>Vi ”gennemgår” ikke ret meget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E1046-3FAD-47CA-918B-DDD7997316F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847725" y="742950"/>
            <a:ext cx="4967288" cy="372586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lige vej til succes – godt snit – findes ikke</a:t>
            </a:r>
            <a:r>
              <a:rPr lang="da-DK" baseline="0" dirty="0"/>
              <a:t> - </a:t>
            </a:r>
            <a:r>
              <a:rPr lang="da-DK" dirty="0"/>
              <a:t>Du lærer kun ved at prøve-fejle-lære</a:t>
            </a:r>
          </a:p>
          <a:p>
            <a:endParaRPr lang="da-DK" dirty="0"/>
          </a:p>
          <a:p>
            <a:r>
              <a:rPr lang="da-DK" b="1" dirty="0"/>
              <a:t>Hvordan kan Vi/I hjælpe hinanden</a:t>
            </a:r>
            <a:r>
              <a:rPr lang="da-DK" b="1" baseline="0" dirty="0"/>
              <a:t> med dette? – opstil regler sammen med klassen for det gode læringsmiljø</a:t>
            </a:r>
            <a:endParaRPr lang="da-DK" b="1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BF207-F701-5F41-B850-A71DE82BBF56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702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09173">
              <a:defRPr/>
            </a:pPr>
            <a:r>
              <a:rPr lang="da-DK" i="1">
                <a:solidFill>
                  <a:srgbClr val="001663"/>
                </a:solidFill>
              </a:rPr>
              <a:t>(</a:t>
            </a:r>
            <a:r>
              <a:rPr lang="da-DK">
                <a:solidFill>
                  <a:srgbClr val="FF0000"/>
                </a:solidFill>
              </a:rPr>
              <a:t>Det er en vurdering, hvornår en OLA er gennemført)</a:t>
            </a:r>
            <a:r>
              <a:rPr lang="da-DK">
                <a:solidFill>
                  <a:srgbClr val="001663"/>
                </a:solidFill>
              </a:rPr>
              <a:t>. Som tommelfingerregel gælder, at der skal være et tilstrækkeligt grundlag for feedback for at en OLA kan betragtes som gennemført. </a:t>
            </a:r>
          </a:p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E1046-3FAD-47CA-918B-DDD7997316F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4122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609173">
              <a:defRPr/>
            </a:pPr>
            <a:r>
              <a:rPr lang="da-DK" i="1">
                <a:solidFill>
                  <a:srgbClr val="001663"/>
                </a:solidFill>
              </a:rPr>
              <a:t>(</a:t>
            </a:r>
            <a:r>
              <a:rPr lang="da-DK">
                <a:solidFill>
                  <a:srgbClr val="FF0000"/>
                </a:solidFill>
              </a:rPr>
              <a:t>Det er en vurdering, hvornår en OLA er gennemført)</a:t>
            </a:r>
            <a:r>
              <a:rPr lang="da-DK">
                <a:solidFill>
                  <a:srgbClr val="001663"/>
                </a:solidFill>
              </a:rPr>
              <a:t>. Som tommelfingerregel gælder, at der skal være et tilstrækkeligt grundlag for feedback for at en OLA kan betragtes som gennemført. </a:t>
            </a:r>
          </a:p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E1046-3FAD-47CA-918B-DDD7997316F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589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>
          <a:xfrm>
            <a:off x="847725" y="742950"/>
            <a:ext cx="4967288" cy="3725863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Den lige vej til succes – godt snit – findes ikke</a:t>
            </a:r>
            <a:r>
              <a:rPr lang="da-DK" baseline="0" dirty="0"/>
              <a:t> - </a:t>
            </a:r>
            <a:r>
              <a:rPr lang="da-DK" dirty="0"/>
              <a:t>Du lærer kun ved at prøve-fejle-lære</a:t>
            </a:r>
          </a:p>
          <a:p>
            <a:endParaRPr lang="da-DK" dirty="0"/>
          </a:p>
          <a:p>
            <a:r>
              <a:rPr lang="da-DK" b="1" dirty="0"/>
              <a:t>Hvordan kan Vi/I hjælpe hinanden</a:t>
            </a:r>
            <a:r>
              <a:rPr lang="da-DK" b="1" baseline="0" dirty="0"/>
              <a:t> med dette? – opstil regler sammen med klassen for det gode læringsmiljø</a:t>
            </a:r>
            <a:endParaRPr lang="da-DK" b="1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BF207-F701-5F41-B850-A71DE82BBF56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035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PH_CBA_Payoff_NEG_CMY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0" y="1149719"/>
            <a:ext cx="7311326" cy="198320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127236" y="3639312"/>
            <a:ext cx="7399879" cy="784687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6" y="4426458"/>
            <a:ext cx="7409023" cy="2285238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>
                <a:solidFill>
                  <a:srgbClr val="FFFFFF"/>
                </a:solidFill>
              </a:rPr>
              <a:t>PowerPoint 31.07.2012 [RET DATO]</a:t>
            </a:r>
            <a:endParaRPr lang="da-DK"/>
          </a:p>
        </p:txBody>
      </p:sp>
      <p:pic>
        <p:nvPicPr>
          <p:cNvPr id="11" name="Picture 5" descr="CPHbusiness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127402" y="4855464"/>
            <a:ext cx="7589363" cy="779609"/>
          </a:xfrm>
          <a:prstGeom prst="rect">
            <a:avLst/>
          </a:prstGeom>
        </p:spPr>
        <p:txBody>
          <a:bodyPr/>
          <a:lstStyle>
            <a:lvl1pPr>
              <a:buNone/>
              <a:defRPr sz="360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27237" y="5644216"/>
            <a:ext cx="7589528" cy="14881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err="1"/>
              <a:t>Duis</a:t>
            </a:r>
            <a:r>
              <a:rPr lang="da-DK"/>
              <a:t> </a:t>
            </a:r>
            <a:r>
              <a:rPr lang="da-DK" err="1"/>
              <a:t>autem</a:t>
            </a:r>
            <a:r>
              <a:rPr lang="da-DK"/>
              <a:t> vel </a:t>
            </a:r>
            <a:r>
              <a:rPr lang="da-DK" err="1"/>
              <a:t>eum</a:t>
            </a:r>
            <a:r>
              <a:rPr lang="da-DK"/>
              <a:t> </a:t>
            </a:r>
            <a:r>
              <a:rPr lang="da-DK" err="1"/>
              <a:t>iriure</a:t>
            </a:r>
            <a:r>
              <a:rPr lang="da-DK"/>
              <a:t> </a:t>
            </a:r>
            <a:r>
              <a:rPr lang="da-DK" err="1"/>
              <a:t>dolor</a:t>
            </a:r>
            <a:r>
              <a:rPr lang="da-DK"/>
              <a:t> in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r>
              <a:rPr lang="da-DK"/>
              <a:t>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r>
              <a:rPr lang="da-DK"/>
              <a:t> </a:t>
            </a:r>
            <a:r>
              <a:rPr lang="da-DK" err="1"/>
              <a:t>hendrerit</a:t>
            </a:r>
            <a:r>
              <a:rPr lang="da-DK"/>
              <a:t> in </a:t>
            </a:r>
            <a:r>
              <a:rPr lang="da-DK" err="1"/>
              <a:t>vulputate</a:t>
            </a:r>
            <a:r>
              <a:rPr lang="da-DK"/>
              <a:t> </a:t>
            </a:r>
            <a:r>
              <a:rPr lang="da-DK" err="1"/>
              <a:t>velit</a:t>
            </a:r>
            <a:endParaRPr lang="da-DK"/>
          </a:p>
        </p:txBody>
      </p:sp>
      <p:pic>
        <p:nvPicPr>
          <p:cNvPr id="6" name="Picture 5" descr="CPHbusinessNEG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008" y="10855"/>
            <a:ext cx="2339996" cy="927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54736" y="2300140"/>
            <a:ext cx="8789988" cy="410007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554735" y="2234152"/>
            <a:ext cx="4332105" cy="4422378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52497" y="2234152"/>
            <a:ext cx="4292227" cy="4422377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8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54735" y="2205353"/>
            <a:ext cx="4333832" cy="695149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2600" b="1"/>
            </a:lvl1pPr>
            <a:lvl2pPr marL="496885" indent="0">
              <a:buNone/>
              <a:defRPr sz="2200" b="1"/>
            </a:lvl2pPr>
            <a:lvl3pPr marL="993770" indent="0">
              <a:buNone/>
              <a:defRPr sz="2000" b="1"/>
            </a:lvl3pPr>
            <a:lvl4pPr marL="1490655" indent="0">
              <a:buNone/>
              <a:defRPr sz="1700" b="1"/>
            </a:lvl4pPr>
            <a:lvl5pPr marL="1987540" indent="0">
              <a:buNone/>
              <a:defRPr sz="1700" b="1"/>
            </a:lvl5pPr>
            <a:lvl6pPr marL="2484425" indent="0">
              <a:buNone/>
              <a:defRPr sz="1700" b="1"/>
            </a:lvl6pPr>
            <a:lvl7pPr marL="2981310" indent="0">
              <a:buNone/>
              <a:defRPr sz="1700" b="1"/>
            </a:lvl7pPr>
            <a:lvl8pPr marL="3478195" indent="0">
              <a:buNone/>
              <a:defRPr sz="1700" b="1"/>
            </a:lvl8pPr>
            <a:lvl9pPr marL="3975080" indent="0">
              <a:buNone/>
              <a:defRPr sz="17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54735" y="2900503"/>
            <a:ext cx="4333831" cy="3756028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5049047" y="2205353"/>
            <a:ext cx="4295678" cy="695149"/>
          </a:xfrm>
          <a:prstGeom prst="rect">
            <a:avLst/>
          </a:prstGeom>
        </p:spPr>
        <p:txBody>
          <a:bodyPr lIns="99377" tIns="49688" rIns="99377" bIns="49688" anchor="b"/>
          <a:lstStyle>
            <a:lvl1pPr marL="0" indent="0">
              <a:buNone/>
              <a:defRPr sz="2600" b="1"/>
            </a:lvl1pPr>
            <a:lvl2pPr marL="496885" indent="0">
              <a:buNone/>
              <a:defRPr sz="2200" b="1"/>
            </a:lvl2pPr>
            <a:lvl3pPr marL="993770" indent="0">
              <a:buNone/>
              <a:defRPr sz="2000" b="1"/>
            </a:lvl3pPr>
            <a:lvl4pPr marL="1490655" indent="0">
              <a:buNone/>
              <a:defRPr sz="1700" b="1"/>
            </a:lvl4pPr>
            <a:lvl5pPr marL="1987540" indent="0">
              <a:buNone/>
              <a:defRPr sz="1700" b="1"/>
            </a:lvl5pPr>
            <a:lvl6pPr marL="2484425" indent="0">
              <a:buNone/>
              <a:defRPr sz="1700" b="1"/>
            </a:lvl6pPr>
            <a:lvl7pPr marL="2981310" indent="0">
              <a:buNone/>
              <a:defRPr sz="1700" b="1"/>
            </a:lvl7pPr>
            <a:lvl8pPr marL="3478195" indent="0">
              <a:buNone/>
              <a:defRPr sz="1700" b="1"/>
            </a:lvl8pPr>
            <a:lvl9pPr marL="3975080" indent="0">
              <a:buNone/>
              <a:defRPr sz="17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5049047" y="2900503"/>
            <a:ext cx="4295678" cy="3756027"/>
          </a:xfrm>
          <a:prstGeom prst="rect">
            <a:avLst/>
          </a:prstGeom>
        </p:spPr>
        <p:txBody>
          <a:bodyPr lIns="99377" tIns="49688" rIns="99377" bIns="49688"/>
          <a:lstStyle>
            <a:lvl1pPr>
              <a:defRPr sz="2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10" name="Pladsholder til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554736" y="727670"/>
            <a:ext cx="8789988" cy="1242418"/>
          </a:xfrm>
          <a:prstGeom prst="rect">
            <a:avLst/>
          </a:prstGeom>
        </p:spPr>
        <p:txBody>
          <a:bodyPr/>
          <a:lstStyle>
            <a:lvl1pPr>
              <a:buNone/>
              <a:defRPr sz="3600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/>
              <a:t>Skriv titel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8180" y="5216207"/>
            <a:ext cx="5963603" cy="615803"/>
          </a:xfrm>
          <a:prstGeom prst="rect">
            <a:avLst/>
          </a:prstGeom>
        </p:spPr>
        <p:txBody>
          <a:bodyPr lIns="99377" tIns="49688" rIns="99377" bIns="49688" anchor="b"/>
          <a:lstStyle>
            <a:lvl1pPr algn="l">
              <a:defRPr sz="2600" b="1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948180" y="810705"/>
            <a:ext cx="5963603" cy="4326155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3500"/>
            </a:lvl1pPr>
            <a:lvl2pPr marL="496885" indent="0">
              <a:buNone/>
              <a:defRPr sz="3000"/>
            </a:lvl2pPr>
            <a:lvl3pPr marL="993770" indent="0">
              <a:buNone/>
              <a:defRPr sz="2600"/>
            </a:lvl3pPr>
            <a:lvl4pPr marL="1490655" indent="0">
              <a:buNone/>
              <a:defRPr sz="2200"/>
            </a:lvl4pPr>
            <a:lvl5pPr marL="1987540" indent="0">
              <a:buNone/>
              <a:defRPr sz="2200"/>
            </a:lvl5pPr>
            <a:lvl6pPr marL="2484425" indent="0">
              <a:buNone/>
              <a:defRPr sz="2200"/>
            </a:lvl6pPr>
            <a:lvl7pPr marL="2981310" indent="0">
              <a:buNone/>
              <a:defRPr sz="2200"/>
            </a:lvl7pPr>
            <a:lvl8pPr marL="3478195" indent="0">
              <a:buNone/>
              <a:defRPr sz="2200"/>
            </a:lvl8pPr>
            <a:lvl9pPr marL="3975080" indent="0">
              <a:buNone/>
              <a:defRPr sz="2200"/>
            </a:lvl9pPr>
          </a:lstStyle>
          <a:p>
            <a:r>
              <a:rPr lang="da-DK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948180" y="5832010"/>
            <a:ext cx="5963603" cy="874542"/>
          </a:xfrm>
          <a:prstGeom prst="rect">
            <a:avLst/>
          </a:prstGeom>
        </p:spPr>
        <p:txBody>
          <a:bodyPr lIns="99377" tIns="49688" rIns="99377" bIns="49688"/>
          <a:lstStyle>
            <a:lvl1pPr marL="0" indent="0">
              <a:buNone/>
              <a:defRPr sz="2000"/>
            </a:lvl1pPr>
            <a:lvl2pPr marL="496885" indent="0">
              <a:buNone/>
              <a:defRPr sz="1300"/>
            </a:lvl2pPr>
            <a:lvl3pPr marL="993770" indent="0">
              <a:buNone/>
              <a:defRPr sz="1100"/>
            </a:lvl3pPr>
            <a:lvl4pPr marL="1490655" indent="0">
              <a:buNone/>
              <a:defRPr sz="1000"/>
            </a:lvl4pPr>
            <a:lvl5pPr marL="1987540" indent="0">
              <a:buNone/>
              <a:defRPr sz="1000"/>
            </a:lvl5pPr>
            <a:lvl6pPr marL="2484425" indent="0">
              <a:buNone/>
              <a:defRPr sz="1000"/>
            </a:lvl6pPr>
            <a:lvl7pPr marL="2981310" indent="0">
              <a:buNone/>
              <a:defRPr sz="1000"/>
            </a:lvl7pPr>
            <a:lvl8pPr marL="3478195" indent="0">
              <a:buNone/>
              <a:defRPr sz="1000"/>
            </a:lvl8pPr>
            <a:lvl9pPr marL="3975080" indent="0">
              <a:buNone/>
              <a:defRPr sz="10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298451"/>
            <a:ext cx="8945562" cy="1241425"/>
          </a:xfrm>
          <a:prstGeom prst="rect">
            <a:avLst/>
          </a:prstGeom>
        </p:spPr>
        <p:txBody>
          <a:bodyPr lIns="98470" tIns="49235" rIns="98470" bIns="49235"/>
          <a:lstStyle/>
          <a:p>
            <a:r>
              <a:rPr lang="da-DK"/>
              <a:t>Klik for at redigere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96890" y="1738313"/>
            <a:ext cx="8945562" cy="4918076"/>
          </a:xfrm>
          <a:prstGeom prst="rect">
            <a:avLst/>
          </a:prstGeom>
        </p:spPr>
        <p:txBody>
          <a:bodyPr lIns="98470" tIns="49235" rIns="98470" bIns="49235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9753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298451"/>
            <a:ext cx="8945562" cy="1241425"/>
          </a:xfrm>
          <a:prstGeom prst="rect">
            <a:avLst/>
          </a:prstGeom>
        </p:spPr>
        <p:txBody>
          <a:bodyPr lIns="98470" tIns="49235" rIns="98470" bIns="49235"/>
          <a:lstStyle/>
          <a:p>
            <a:r>
              <a:rPr lang="da-DK"/>
              <a:t>Klik for at redigere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496889" y="1738313"/>
            <a:ext cx="4395787" cy="4918076"/>
          </a:xfrm>
          <a:prstGeom prst="rect">
            <a:avLst/>
          </a:prstGeom>
        </p:spPr>
        <p:txBody>
          <a:bodyPr lIns="98470" tIns="49235" rIns="98470" bIns="49235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045076" y="1738313"/>
            <a:ext cx="4397376" cy="4918076"/>
          </a:xfrm>
          <a:prstGeom prst="rect">
            <a:avLst/>
          </a:prstGeom>
        </p:spPr>
        <p:txBody>
          <a:bodyPr lIns="98470" tIns="49235" rIns="98470" bIns="49235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39209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PHbusiness_RG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34" y="10867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0" r:id="rId8"/>
  </p:sldLayoutIdLst>
  <p:txStyles>
    <p:titleStyle>
      <a:lvl1pPr algn="l" defTabSz="496885" rtl="0" eaLnBrk="1" latinLnBrk="0" hangingPunct="1">
        <a:spcBef>
          <a:spcPct val="0"/>
        </a:spcBef>
        <a:buNone/>
        <a:defRPr sz="3600" kern="1200">
          <a:solidFill>
            <a:srgbClr val="FBB040"/>
          </a:solidFill>
          <a:latin typeface="Verdana"/>
          <a:ea typeface="+mj-ea"/>
          <a:cs typeface="Verdana"/>
        </a:defRPr>
      </a:lvl1pPr>
    </p:titleStyle>
    <p:bodyStyle>
      <a:lvl1pPr marL="372664" indent="-372664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1pPr>
      <a:lvl2pPr marL="807438" indent="-310553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2pPr>
      <a:lvl3pPr marL="124221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3pPr>
      <a:lvl4pPr marL="1739097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4pPr>
      <a:lvl5pPr marL="2235982" indent="-248442" algn="l" defTabSz="496885" rtl="0" eaLnBrk="1" latinLnBrk="0" hangingPunct="1">
        <a:spcBef>
          <a:spcPct val="20000"/>
        </a:spcBef>
        <a:buClr>
          <a:srgbClr val="FBB040"/>
        </a:buClr>
        <a:buFont typeface="Wingdings" charset="2"/>
        <a:buChar char="§"/>
        <a:defRPr sz="1800" kern="1200">
          <a:solidFill>
            <a:srgbClr val="00163B"/>
          </a:solidFill>
          <a:latin typeface="Verdana"/>
          <a:ea typeface="+mn-ea"/>
          <a:cs typeface="Verdana"/>
        </a:defRPr>
      </a:lvl5pPr>
      <a:lvl6pPr marL="273286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975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6637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23522" indent="-248442" algn="l" defTabSz="496885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88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377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065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754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442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131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8195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5080" algn="l" defTabSz="49688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dk/url?sa=i&amp;rct=j&amp;q=&amp;esrc=s&amp;source=images&amp;cd=&amp;cad=rja&amp;uact=8&amp;ved=0ahUKEwjZrprL4rbOAhVLECwKHW_5DWUQjRwIBw&amp;url=http://sikkerhedsgruppen.dk/brandraadgivning/brandradgivning-2/&amp;psig=AFQjCNFBTULlz5d4SE892NyPU4OQMKj26Q&amp;ust=1470915810979414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endParaRPr lang="da-DK" sz="2000" dirty="0"/>
          </a:p>
          <a:p>
            <a:pPr marL="0" lvl="0" indent="0">
              <a:buNone/>
            </a:pPr>
            <a:endParaRPr lang="da-DK" dirty="0"/>
          </a:p>
          <a:p>
            <a:endParaRPr lang="da-DK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968433" y="1500782"/>
            <a:ext cx="5601410" cy="124241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Pitch af tema </a:t>
            </a:r>
            <a:r>
              <a:rPr lang="da-DK" i="1" dirty="0"/>
              <a:t>Farlige data</a:t>
            </a:r>
            <a:r>
              <a:rPr lang="da-DK" dirty="0"/>
              <a:t>:</a:t>
            </a:r>
          </a:p>
          <a:p>
            <a:pPr marL="0" indent="0">
              <a:buNone/>
            </a:pPr>
            <a:r>
              <a:rPr lang="da-DK" dirty="0"/>
              <a:t>Alle data om alle biler i én bil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2" name="Pladsholder til tekst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Filer, </a:t>
            </a:r>
            <a:r>
              <a:rPr lang="da-DK" dirty="0" err="1"/>
              <a:t>refactoring</a:t>
            </a:r>
            <a:r>
              <a:rPr lang="da-DK" dirty="0"/>
              <a:t> &amp; </a:t>
            </a:r>
            <a:r>
              <a:rPr lang="da-DK" dirty="0" err="1"/>
              <a:t>exceptions</a:t>
            </a:r>
            <a:endParaRPr lang="da-DK" dirty="0"/>
          </a:p>
        </p:txBody>
      </p:sp>
      <p:pic>
        <p:nvPicPr>
          <p:cNvPr id="9" name="Billede 8" descr="Et billede, der indeholder avis, tekst&#10;&#10;Automatisk genereret beskrivelse">
            <a:extLst>
              <a:ext uri="{FF2B5EF4-FFF2-40B4-BE49-F238E27FC236}">
                <a16:creationId xmlns:a16="http://schemas.microsoft.com/office/drawing/2014/main" id="{9A51FA33-EFA1-DE4F-BEC9-629E52FE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31" y="3007264"/>
            <a:ext cx="6108118" cy="35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1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603251"/>
            <a:ext cx="8945562" cy="1241425"/>
          </a:xfrm>
        </p:spPr>
        <p:txBody>
          <a:bodyPr/>
          <a:lstStyle/>
          <a:p>
            <a:r>
              <a:rPr lang="da-DK" dirty="0"/>
              <a:t>Hensigten med dagens lektion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2153725" y="2083443"/>
            <a:ext cx="2939136" cy="2067528"/>
          </a:xfrm>
        </p:spPr>
        <p:txBody>
          <a:bodyPr/>
          <a:lstStyle/>
          <a:p>
            <a:endParaRPr lang="da-DK" sz="2100" dirty="0"/>
          </a:p>
          <a:p>
            <a:r>
              <a:rPr lang="da-DK" sz="2100" dirty="0"/>
              <a:t>File input</a:t>
            </a:r>
          </a:p>
          <a:p>
            <a:r>
              <a:rPr lang="da-DK" sz="2100" dirty="0" err="1"/>
              <a:t>Refactoring</a:t>
            </a:r>
            <a:endParaRPr lang="da-DK" sz="2100" dirty="0"/>
          </a:p>
          <a:p>
            <a:r>
              <a:rPr lang="da-DK" sz="2100" dirty="0"/>
              <a:t>File output</a:t>
            </a:r>
          </a:p>
          <a:p>
            <a:r>
              <a:rPr lang="da-DK" sz="2100" dirty="0" err="1"/>
              <a:t>Exceptions</a:t>
            </a:r>
            <a:endParaRPr lang="da-DK" sz="2100" dirty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D7DD5F6D-3BC8-6540-B04E-3DFF9D4E0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39552" y="1755412"/>
            <a:ext cx="4538099" cy="577852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Opnå </a:t>
            </a:r>
            <a:r>
              <a:rPr lang="da-DK" dirty="0" err="1"/>
              <a:t>hands-on</a:t>
            </a:r>
            <a:r>
              <a:rPr lang="da-DK" dirty="0"/>
              <a:t> på </a:t>
            </a:r>
            <a:r>
              <a:rPr lang="da-DK" dirty="0" err="1"/>
              <a:t>flg</a:t>
            </a:r>
            <a:r>
              <a:rPr lang="da-DK" dirty="0"/>
              <a:t>: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35CEC2F9-2B72-E64D-929C-CF8AA2F3D5A9}"/>
              </a:ext>
            </a:extLst>
          </p:cNvPr>
          <p:cNvSpPr txBox="1">
            <a:spLocks/>
          </p:cNvSpPr>
          <p:nvPr/>
        </p:nvSpPr>
        <p:spPr>
          <a:xfrm>
            <a:off x="1839552" y="4531491"/>
            <a:ext cx="4538099" cy="1672341"/>
          </a:xfrm>
          <a:prstGeom prst="rect">
            <a:avLst/>
          </a:prstGeom>
        </p:spPr>
        <p:txBody>
          <a:bodyPr lIns="98470" tIns="49235" rIns="98470" bIns="49235"/>
          <a:lstStyle>
            <a:lvl1pPr marL="372664" indent="-372664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25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1pPr>
            <a:lvl2pPr marL="807438" indent="-310553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21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2pPr>
            <a:lvl3pPr marL="124221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8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3pPr>
            <a:lvl4pPr marL="1739097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4pPr>
            <a:lvl5pPr marL="2235982" indent="-248442" algn="l" defTabSz="496885" rtl="0" eaLnBrk="1" latinLnBrk="0" hangingPunct="1">
              <a:spcBef>
                <a:spcPct val="20000"/>
              </a:spcBef>
              <a:buClr>
                <a:srgbClr val="FBB040"/>
              </a:buClr>
              <a:buFont typeface="Wingdings" charset="2"/>
              <a:buChar char="§"/>
              <a:defRPr sz="1700" kern="1200">
                <a:solidFill>
                  <a:srgbClr val="00163B"/>
                </a:solidFill>
                <a:latin typeface="Verdana"/>
                <a:ea typeface="+mn-ea"/>
                <a:cs typeface="Verdana"/>
              </a:defRPr>
            </a:lvl5pPr>
            <a:lvl6pPr marL="273286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2975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26637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23522" indent="-248442" algn="l" defTabSz="496885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Så du efterfølgende kan identificere og udføre de fire elementer på </a:t>
            </a:r>
            <a:r>
              <a:rPr lang="da-DK" dirty="0" err="1"/>
              <a:t>flg</a:t>
            </a:r>
            <a:r>
              <a:rPr lang="da-DK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7117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761212" y="2346552"/>
            <a:ext cx="9178126" cy="3764881"/>
          </a:xfrm>
        </p:spPr>
        <p:txBody>
          <a:bodyPr/>
          <a:lstStyle/>
          <a:p>
            <a:r>
              <a:rPr lang="da-DK" sz="2000" dirty="0"/>
              <a:t>Dyr</a:t>
            </a:r>
          </a:p>
          <a:p>
            <a:pPr lvl="1"/>
            <a:r>
              <a:rPr lang="da-DK" sz="1400" dirty="0"/>
              <a:t>AnimalType,Name,SpecificBreed,PrimaryBreed,PrimaryColour,De-sexed,Gender,Age,Locality</a:t>
            </a:r>
          </a:p>
          <a:p>
            <a:pPr lvl="1"/>
            <a:r>
              <a:rPr lang="da-DK" sz="1400" dirty="0" err="1"/>
              <a:t>D,Emie,FOXTERRMN</a:t>
            </a:r>
            <a:r>
              <a:rPr lang="da-DK" sz="1400" dirty="0"/>
              <a:t> ,FOXTER,BlackWhite,Y,F,21,BURNSID</a:t>
            </a:r>
          </a:p>
          <a:p>
            <a:pPr lvl="1"/>
            <a:r>
              <a:rPr lang="da-DK" sz="1400" dirty="0" err="1"/>
              <a:t>Cat,Tiger,TABBY,TABBY</a:t>
            </a:r>
            <a:r>
              <a:rPr lang="da-DK" sz="1400" dirty="0"/>
              <a:t> ,Unknown,Y,F,14,DOONAN</a:t>
            </a:r>
          </a:p>
          <a:p>
            <a:pPr lvl="1"/>
            <a:endParaRPr lang="da-DK" sz="1400" dirty="0"/>
          </a:p>
          <a:p>
            <a:pPr lvl="0"/>
            <a:r>
              <a:rPr lang="da-DK" sz="2000" dirty="0"/>
              <a:t>Bibliotek</a:t>
            </a:r>
          </a:p>
          <a:p>
            <a:pPr lvl="1"/>
            <a:r>
              <a:rPr lang="da-DK" sz="1400" dirty="0"/>
              <a:t>postnr,by,kortnavn,væsensnavn,adresse,latitude,bibliotekstype,id,longitude,navn</a:t>
            </a:r>
          </a:p>
          <a:p>
            <a:pPr lvl="1"/>
            <a:r>
              <a:rPr lang="da-DK" sz="1400" dirty="0"/>
              <a:t>2300,København </a:t>
            </a:r>
            <a:r>
              <a:rPr lang="da-DK" sz="1400" dirty="0" err="1"/>
              <a:t>S,Bibliotekshuset,Københavns</a:t>
            </a:r>
            <a:r>
              <a:rPr lang="da-DK" sz="1400" dirty="0"/>
              <a:t> </a:t>
            </a:r>
            <a:r>
              <a:rPr lang="da-DK" sz="1400" dirty="0" err="1"/>
              <a:t>Biblioteker,Rodosvej</a:t>
            </a:r>
            <a:r>
              <a:rPr lang="da-DK" sz="1400" dirty="0"/>
              <a:t> 4,55.650359,Folkebibliotek,710114,12.6132581,Bibliotekshuset</a:t>
            </a:r>
          </a:p>
          <a:p>
            <a:pPr lvl="1"/>
            <a:endParaRPr lang="da-DK" sz="1400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8ED682B2-93B9-6641-ACFB-8932C56F2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Dagens eksempler:</a:t>
            </a:r>
          </a:p>
        </p:txBody>
      </p:sp>
    </p:spTree>
    <p:extLst>
      <p:ext uri="{BB962C8B-B14F-4D97-AF65-F5344CB8AC3E}">
        <p14:creationId xmlns:p14="http://schemas.microsoft.com/office/powerpoint/2010/main" val="153527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, skærmbillede&#10;&#10;Automatisk genereret beskrivelse">
            <a:extLst>
              <a:ext uri="{FF2B5EF4-FFF2-40B4-BE49-F238E27FC236}">
                <a16:creationId xmlns:a16="http://schemas.microsoft.com/office/drawing/2014/main" id="{64F264FA-EC60-3A44-89A1-AF3AA951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4"/>
            <a:ext cx="9939338" cy="742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b="0" dirty="0"/>
              <a:t>Udbytte af dagens lektion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54736" y="1825578"/>
            <a:ext cx="8789988" cy="4100071"/>
          </a:xfrm>
        </p:spPr>
        <p:txBody>
          <a:bodyPr anchor="t"/>
          <a:lstStyle/>
          <a:p>
            <a:pPr marL="372110" indent="-372110"/>
            <a:r>
              <a:rPr lang="da-DK" sz="2000" dirty="0"/>
              <a:t>På egen hånd (tænk skateboard) at kunne importere </a:t>
            </a:r>
            <a:r>
              <a:rPr lang="da-DK" sz="2000"/>
              <a:t>en fil  </a:t>
            </a:r>
            <a:endParaRPr lang="da-DK" sz="2000" dirty="0"/>
          </a:p>
          <a:p>
            <a:pPr marL="372110" indent="-372110"/>
            <a:endParaRPr lang="da-DK" sz="2000" dirty="0"/>
          </a:p>
          <a:p>
            <a:pPr marL="806884" lvl="1" indent="-372110"/>
            <a:r>
              <a:rPr lang="da-DK" sz="1100" b="1" dirty="0" err="1">
                <a:ea typeface="Verdana"/>
              </a:rPr>
              <a:t>Name,Department,Manager,Salary</a:t>
            </a:r>
            <a:r>
              <a:rPr lang="da-DK" sz="1100" b="1" dirty="0">
                <a:ea typeface="Verdana"/>
              </a:rPr>
              <a:t> </a:t>
            </a:r>
          </a:p>
          <a:p>
            <a:pPr marL="806884" lvl="1" indent="-372110"/>
            <a:r>
              <a:rPr lang="da-DK" sz="1100" dirty="0">
                <a:ea typeface="Verdana"/>
              </a:rPr>
              <a:t>Little </a:t>
            </a:r>
            <a:r>
              <a:rPr lang="da-DK" sz="1100" dirty="0" err="1">
                <a:ea typeface="Verdana"/>
              </a:rPr>
              <a:t>John,Foo,Robin</a:t>
            </a:r>
            <a:r>
              <a:rPr lang="da-DK" sz="1100" dirty="0">
                <a:ea typeface="Verdana"/>
              </a:rPr>
              <a:t> Hood,100 </a:t>
            </a:r>
          </a:p>
          <a:p>
            <a:pPr marL="806884" lvl="1" indent="-372110"/>
            <a:r>
              <a:rPr lang="da-DK" sz="1100" dirty="0" err="1">
                <a:ea typeface="Verdana"/>
              </a:rPr>
              <a:t>Dimi</a:t>
            </a:r>
            <a:r>
              <a:rPr lang="da-DK" sz="1100" dirty="0">
                <a:ea typeface="Verdana"/>
              </a:rPr>
              <a:t> </a:t>
            </a:r>
            <a:r>
              <a:rPr lang="da-DK" sz="1100" dirty="0" err="1">
                <a:ea typeface="Verdana"/>
              </a:rPr>
              <a:t>Berbatov,Foo,Little</a:t>
            </a:r>
            <a:r>
              <a:rPr lang="da-DK" sz="1100" dirty="0">
                <a:ea typeface="Verdana"/>
              </a:rPr>
              <a:t> John,50</a:t>
            </a:r>
          </a:p>
          <a:p>
            <a:pPr marL="806884" lvl="1" indent="-372110"/>
            <a:endParaRPr lang="da-DK" sz="1100" dirty="0">
              <a:ea typeface="Verdana"/>
            </a:endParaRPr>
          </a:p>
          <a:p>
            <a:pPr marL="372110" indent="-372110"/>
            <a:r>
              <a:rPr lang="da-DK" sz="1700" dirty="0">
                <a:ea typeface="Verdana"/>
              </a:rPr>
              <a:t>At kunne lave en klasse med tilsvarende attributter, konstruktør og metoder</a:t>
            </a:r>
          </a:p>
          <a:p>
            <a:pPr marL="372110" indent="-372110"/>
            <a:r>
              <a:rPr lang="da-DK" sz="1700" dirty="0">
                <a:ea typeface="Verdana"/>
              </a:rPr>
              <a:t>At kunne </a:t>
            </a:r>
            <a:r>
              <a:rPr lang="da-DK" sz="1700" dirty="0" err="1">
                <a:ea typeface="Verdana"/>
              </a:rPr>
              <a:t>instantiere</a:t>
            </a:r>
            <a:r>
              <a:rPr lang="da-DK" sz="1700" dirty="0">
                <a:ea typeface="Verdana"/>
              </a:rPr>
              <a:t> objekter i </a:t>
            </a:r>
            <a:r>
              <a:rPr lang="da-DK" sz="1700" dirty="0" err="1">
                <a:ea typeface="Verdana"/>
              </a:rPr>
              <a:t>main</a:t>
            </a:r>
            <a:r>
              <a:rPr lang="da-DK" sz="1700" dirty="0">
                <a:ea typeface="Verdana"/>
              </a:rPr>
              <a:t>-metoden</a:t>
            </a:r>
          </a:p>
          <a:p>
            <a:pPr marL="372110" indent="-372110"/>
            <a:r>
              <a:rPr lang="da-DK" sz="1700" dirty="0">
                <a:ea typeface="Verdana"/>
              </a:rPr>
              <a:t>At kunne putte objekter i lister og </a:t>
            </a:r>
            <a:r>
              <a:rPr lang="da-DK" sz="1700" dirty="0" err="1">
                <a:ea typeface="Verdana"/>
              </a:rPr>
              <a:t>iterere</a:t>
            </a:r>
            <a:r>
              <a:rPr lang="da-DK" sz="1700" dirty="0">
                <a:ea typeface="Verdana"/>
              </a:rPr>
              <a:t> over listens elementer</a:t>
            </a:r>
          </a:p>
          <a:p>
            <a:pPr marL="372110" indent="-372110"/>
            <a:r>
              <a:rPr lang="da-DK" sz="1700" dirty="0">
                <a:ea typeface="Verdana"/>
              </a:rPr>
              <a:t>At kunne </a:t>
            </a:r>
            <a:r>
              <a:rPr lang="da-DK" sz="1700" dirty="0" err="1">
                <a:ea typeface="Verdana"/>
              </a:rPr>
              <a:t>refaktorere</a:t>
            </a:r>
            <a:r>
              <a:rPr lang="da-DK" sz="1700" dirty="0">
                <a:ea typeface="Verdana"/>
              </a:rPr>
              <a:t> koden så datastrukturer indkapsles i objekter</a:t>
            </a:r>
          </a:p>
          <a:p>
            <a:pPr marL="806884" lvl="1" indent="-372110"/>
            <a:r>
              <a:rPr lang="da-DK" sz="1100" dirty="0" err="1">
                <a:ea typeface="Verdana"/>
              </a:rPr>
              <a:t>ArrayListen</a:t>
            </a:r>
            <a:r>
              <a:rPr lang="da-DK" sz="1100" dirty="0">
                <a:ea typeface="Verdana"/>
              </a:rPr>
              <a:t> af medarbejdere bliver til et Afdelingsobjekt hvor medarbejdere ligger i lister</a:t>
            </a:r>
          </a:p>
          <a:p>
            <a:pPr marL="372110" indent="-372110"/>
            <a:endParaRPr lang="da-DK" sz="1700" dirty="0">
              <a:ea typeface="Verdana"/>
            </a:endParaRPr>
          </a:p>
          <a:p>
            <a:pPr marL="806884" lvl="1" indent="-372110"/>
            <a:endParaRPr lang="da-DK" sz="1100" dirty="0">
              <a:ea typeface="Verdana"/>
            </a:endParaRPr>
          </a:p>
          <a:p>
            <a:pPr marL="434774" lvl="1" indent="0">
              <a:buNone/>
            </a:pPr>
            <a:endParaRPr lang="da-DK" sz="1100" dirty="0">
              <a:ea typeface="Verdana"/>
            </a:endParaRPr>
          </a:p>
          <a:p>
            <a:pPr marL="434774" lvl="1" indent="0">
              <a:buNone/>
            </a:pPr>
            <a:endParaRPr lang="da-DK" sz="11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5184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211" y="283213"/>
            <a:ext cx="8945404" cy="1241954"/>
          </a:xfrm>
        </p:spPr>
        <p:txBody>
          <a:bodyPr/>
          <a:lstStyle/>
          <a:p>
            <a:pPr algn="ctr"/>
            <a:br>
              <a:rPr lang="da-DK" sz="2800" b="1"/>
            </a:br>
            <a:endParaRPr lang="da-DK" sz="24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"/>
          </p:nvPr>
        </p:nvSpPr>
        <p:spPr>
          <a:xfrm>
            <a:off x="508211" y="1427218"/>
            <a:ext cx="8945404" cy="5277928"/>
          </a:xfrm>
        </p:spPr>
        <p:txBody>
          <a:bodyPr lIns="98470" tIns="49235" rIns="98470" bIns="49235" anchor="t"/>
          <a:lstStyle/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endParaRPr lang="da-DK"/>
          </a:p>
          <a:p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You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will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find alarm and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security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instructions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each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a-DK" b="1" err="1">
                <a:solidFill>
                  <a:schemeClr val="accent3">
                    <a:lumMod val="50000"/>
                  </a:schemeClr>
                </a:solidFill>
              </a:rPr>
              <a:t>classroom</a:t>
            </a:r>
            <a:r>
              <a:rPr lang="da-DK" b="1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endParaRPr lang="da-DK" b="1">
              <a:solidFill>
                <a:schemeClr val="accent3">
                  <a:lumMod val="50000"/>
                </a:schemeClr>
              </a:solidFill>
            </a:endParaRPr>
          </a:p>
          <a:p>
            <a:pPr marL="372110" indent="-372110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Read the instructions carefully so you know what to do.</a:t>
            </a:r>
            <a:r>
              <a:rPr lang="da-DK" b="1" dirty="0">
                <a:solidFill>
                  <a:schemeClr val="accent3">
                    <a:lumMod val="50000"/>
                  </a:schemeClr>
                </a:solidFill>
              </a:rPr>
              <a:t> </a:t>
            </a:r>
          </a:p>
          <a:p>
            <a:pPr marL="372110" indent="-372110"/>
            <a:endParaRPr lang="da-DK" b="1" dirty="0">
              <a:solidFill>
                <a:schemeClr val="accent3">
                  <a:lumMod val="50000"/>
                </a:schemeClr>
              </a:solidFill>
              <a:ea typeface="Verdana"/>
            </a:endParaRPr>
          </a:p>
          <a:p>
            <a:pPr marL="372110" indent="-372110"/>
            <a:r>
              <a:rPr lang="en-US" b="1">
                <a:solidFill>
                  <a:schemeClr val="accent3">
                    <a:lumMod val="50000"/>
                  </a:schemeClr>
                </a:solidFill>
                <a:ea typeface="Verdana"/>
              </a:rPr>
              <a:t>If you have questions about the instructions, you can ask the lecturer.</a:t>
            </a:r>
            <a:endParaRPr lang="da-DK" b="1" dirty="0">
              <a:solidFill>
                <a:schemeClr val="accent3">
                  <a:lumMod val="50000"/>
                </a:schemeClr>
              </a:solidFill>
              <a:ea typeface="Verdana"/>
            </a:endParaRPr>
          </a:p>
          <a:p>
            <a:pPr marL="0" indent="0">
              <a:buNone/>
            </a:pPr>
            <a:endParaRPr lang="da-DK" b="1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da-DK"/>
          </a:p>
        </p:txBody>
      </p:sp>
      <p:pic>
        <p:nvPicPr>
          <p:cNvPr id="1026" name="Picture 2" descr="http://sikkerhedsgruppen.dk/wp-content/uploads/2012/04/Beredskabplane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9194" y="909150"/>
            <a:ext cx="7592306" cy="38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4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6890" y="603251"/>
            <a:ext cx="8945562" cy="1241425"/>
          </a:xfrm>
        </p:spPr>
        <p:txBody>
          <a:bodyPr/>
          <a:lstStyle/>
          <a:p>
            <a:r>
              <a:rPr lang="da-DK" dirty="0"/>
              <a:t>Hensigten med dagens lektion</a:t>
            </a:r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160563" y="1956272"/>
            <a:ext cx="4888334" cy="4019918"/>
          </a:xfrm>
          <a:prstGeom prst="rect">
            <a:avLst/>
          </a:prstGeom>
        </p:spPr>
      </p:pic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572296" y="1866250"/>
            <a:ext cx="3886603" cy="3949297"/>
          </a:xfrm>
        </p:spPr>
        <p:txBody>
          <a:bodyPr/>
          <a:lstStyle/>
          <a:p>
            <a:r>
              <a:rPr lang="da-DK" sz="2100" dirty="0"/>
              <a:t>I klassen</a:t>
            </a:r>
          </a:p>
          <a:p>
            <a:r>
              <a:rPr lang="da-DK" sz="2100" dirty="0"/>
              <a:t>I grupper</a:t>
            </a:r>
          </a:p>
          <a:p>
            <a:r>
              <a:rPr lang="da-DK" sz="2100" dirty="0"/>
              <a:t>I par</a:t>
            </a:r>
          </a:p>
          <a:p>
            <a:r>
              <a:rPr lang="da-DK" sz="2100" dirty="0"/>
              <a:t>Alene</a:t>
            </a:r>
          </a:p>
        </p:txBody>
      </p:sp>
    </p:spTree>
    <p:extLst>
      <p:ext uri="{BB962C8B-B14F-4D97-AF65-F5344CB8AC3E}">
        <p14:creationId xmlns:p14="http://schemas.microsoft.com/office/powerpoint/2010/main" val="1464593841"/>
      </p:ext>
    </p:extLst>
  </p:cSld>
  <p:clrMapOvr>
    <a:masterClrMapping/>
  </p:clrMapOvr>
</p:sld>
</file>

<file path=ppt/theme/theme1.xml><?xml version="1.0" encoding="utf-8"?>
<a:theme xmlns:a="http://schemas.openxmlformats.org/drawingml/2006/main" name="Cphbusiness PowerPoint skabel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7AEDA699A6046B28BDB03A4B3ACE5" ma:contentTypeVersion="21" ma:contentTypeDescription="Create a new document." ma:contentTypeScope="" ma:versionID="a1ecb3e38cf76319d76077bc680b3a62">
  <xsd:schema xmlns:xsd="http://www.w3.org/2001/XMLSchema" xmlns:xs="http://www.w3.org/2001/XMLSchema" xmlns:p="http://schemas.microsoft.com/office/2006/metadata/properties" xmlns:ns1="http://schemas.microsoft.com/sharepoint/v3" xmlns:ns2="7d4bd1a6-963b-4ce5-9d6a-82f9bec88dc5" xmlns:ns3="d40e101a-1fec-4fbd-a9d0-ed41492f4cd8" targetNamespace="http://schemas.microsoft.com/office/2006/metadata/properties" ma:root="true" ma:fieldsID="ca0855a30610a0d7222e3a866c99a4dd" ns1:_="" ns2:_="" ns3:_="">
    <xsd:import namespace="http://schemas.microsoft.com/sharepoint/v3"/>
    <xsd:import namespace="7d4bd1a6-963b-4ce5-9d6a-82f9bec88dc5"/>
    <xsd:import namespace="d40e101a-1fec-4fbd-a9d0-ed41492f4c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nitials" minOccurs="0"/>
                <xsd:element ref="ns3:Semester" minOccurs="0"/>
                <xsd:element ref="ns3:Indho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4bd1a6-963b-4ce5-9d6a-82f9bec88d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e101a-1fec-4fbd-a9d0-ed41492f4cd8" elementFormDefault="qualified">
    <xsd:import namespace="http://schemas.microsoft.com/office/2006/documentManagement/types"/>
    <xsd:import namespace="http://schemas.microsoft.com/office/infopath/2007/PartnerControls"/>
    <xsd:element name="Initials" ma:index="10" nillable="true" ma:displayName="Flow" ma:internalName="Initials">
      <xsd:simpleType>
        <xsd:restriction base="dms:Text">
          <xsd:maxLength value="255"/>
        </xsd:restriction>
      </xsd:simpleType>
    </xsd:element>
    <xsd:element name="Semester" ma:index="12" nillable="true" ma:displayName="Semester" ma:internalName="Semester">
      <xsd:simpleType>
        <xsd:restriction base="dms:Text">
          <xsd:maxLength value="255"/>
        </xsd:restriction>
      </xsd:simpleType>
    </xsd:element>
    <xsd:element name="Indhold" ma:index="13" nillable="true" ma:displayName="Indhold" ma:internalName="Indhold">
      <xsd:simpleType>
        <xsd:restriction base="dms:Note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1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hold xmlns="d40e101a-1fec-4fbd-a9d0-ed41492f4cd8" xsi:nil="true"/>
    <Initials xmlns="d40e101a-1fec-4fbd-a9d0-ed41492f4cd8" xsi:nil="true"/>
    <Semester xmlns="d40e101a-1fec-4fbd-a9d0-ed41492f4cd8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A11B792-30E4-433D-9CDE-083CAE38CB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7910C5-7ECC-475F-A718-267DE514D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d4bd1a6-963b-4ce5-9d6a-82f9bec88dc5"/>
    <ds:schemaRef ds:uri="d40e101a-1fec-4fbd-a9d0-ed41492f4c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D046B3-D768-4B77-838C-BC205A3C485E}">
  <ds:schemaRefs>
    <ds:schemaRef ds:uri="d40e101a-1fec-4fbd-a9d0-ed41492f4cd8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d4bd1a6-963b-4ce5-9d6a-82f9bec88dc5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455</Words>
  <Application>Microsoft Macintosh PowerPoint</Application>
  <PresentationFormat>Brugerdefineret</PresentationFormat>
  <Paragraphs>74</Paragraphs>
  <Slides>7</Slides>
  <Notes>5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Wingdings</vt:lpstr>
      <vt:lpstr>Cphbusiness PowerPoint skabelon</vt:lpstr>
      <vt:lpstr>PowerPoint-præsentation</vt:lpstr>
      <vt:lpstr>Hensigten med dagens lektion</vt:lpstr>
      <vt:lpstr>PowerPoint-præsentation</vt:lpstr>
      <vt:lpstr>PowerPoint-præsentation</vt:lpstr>
      <vt:lpstr>PowerPoint-præsentation</vt:lpstr>
      <vt:lpstr> </vt:lpstr>
      <vt:lpstr>Hensigten med dagens lektion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Studerende på Cphbusiness Intro til læringstilgang og studieaktiviteter </dc:title>
  <dc:subject/>
  <cp:lastModifiedBy>Thorbjørn Wulf (THOR - Adjunkt - Cphbusiness)</cp:lastModifiedBy>
  <cp:revision>12</cp:revision>
  <dcterms:modified xsi:type="dcterms:W3CDTF">2020-03-19T10:03:24Z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0x01010050E7AEDA699A6046B28BDB03A4B3ACE5</vt:lpwstr>
  </property>
</Properties>
</file>